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PT Sans Narrow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TSansNarrow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regular.fntdata"/><Relationship Id="rId25" Type="http://schemas.openxmlformats.org/officeDocument/2006/relationships/font" Target="fonts/PTSansNarrow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25c6c1c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25c6c1c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52b0fad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52b0fad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52b0fada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52b0fada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525c6c1c3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525c6c1c3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525c6c1c3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525c6c1c3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52b0fae3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52b0fae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525c6c1c3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525c6c1c3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Bi-annual audits, across all 10 campuses….need a student friendly way to input the data during an exhausting, high turnover situation...and ideally a backend component that can help with campus specific and inter-campus reporting.   Something compile, house, visualize, share, compare, and track audit to inform intervention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525c6c1c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525c6c1c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525c6c1c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525c6c1c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525c6c1c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525c6c1c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525c6c1c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525c6c1c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2b0fad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2b0fad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525c6c1c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525c6c1c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2b0fae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2b0fae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525c6c1c3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525c6c1c3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52b0fada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52b0fad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0" name="Google Shape;120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dk2"/>
            </a:gs>
            <a:gs pos="65000">
              <a:schemeClr val="dk2"/>
            </a:gs>
            <a:gs pos="100000">
              <a:srgbClr val="FFFFFF"/>
            </a:gs>
          </a:gsLst>
          <a:lin ang="5400012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I9e0GvfdAJdTcRggl7yztT_TeQHxZHzG/view" TargetMode="External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2709250" y="177588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WASTE AUDIT CHALLENGE</a:t>
            </a:r>
            <a:endParaRPr sz="4800">
              <a:solidFill>
                <a:srgbClr val="FF0000"/>
              </a:solidFill>
            </a:endParaRPr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32550" y="4023425"/>
            <a:ext cx="80973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Nicole Chatterson, Campus as a Living Lab Coordinator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University of Hawaiʻi System Office of Sustainability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00" y="47238"/>
            <a:ext cx="2506650" cy="96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00" y="1015350"/>
            <a:ext cx="7579824" cy="240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6788" y="3601488"/>
            <a:ext cx="1275575" cy="12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024" y="3509449"/>
            <a:ext cx="1275575" cy="14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26383" l="0" r="0" t="0"/>
          <a:stretch/>
        </p:blipFill>
        <p:spPr>
          <a:xfrm>
            <a:off x="311700" y="72500"/>
            <a:ext cx="4190551" cy="46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4088"/>
            <a:ext cx="443865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800" y="284249"/>
            <a:ext cx="7658796" cy="43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14" y="0"/>
            <a:ext cx="77053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0" l="27005" r="33707" t="0"/>
          <a:stretch/>
        </p:blipFill>
        <p:spPr>
          <a:xfrm>
            <a:off x="311700" y="1367575"/>
            <a:ext cx="3639474" cy="29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/>
          <p:nvPr/>
        </p:nvSpPr>
        <p:spPr>
          <a:xfrm>
            <a:off x="642950" y="3329750"/>
            <a:ext cx="1472100" cy="1239300"/>
          </a:xfrm>
          <a:prstGeom prst="ellipse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4">
            <a:alphaModFix/>
          </a:blip>
          <a:srcRect b="0" l="30819" r="0" t="0"/>
          <a:stretch/>
        </p:blipFill>
        <p:spPr>
          <a:xfrm>
            <a:off x="4572000" y="335000"/>
            <a:ext cx="4275799" cy="397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309550"/>
            <a:ext cx="809625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25" y="169175"/>
            <a:ext cx="5318349" cy="456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400" y="169175"/>
            <a:ext cx="4834501" cy="456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“</a:t>
            </a:r>
            <a:r>
              <a:rPr lang="en" sz="4800"/>
              <a:t>YOU DONʻT FILTER SMOKESTACKS AND WATER.  INSTEAD YOU, PUT THE FILTER IN YOUR HEAD AND DESIGN THE PROBLEM OUT OF EXISTENCE.”</a:t>
            </a:r>
            <a:endParaRPr sz="4800"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5685000" y="3773950"/>
            <a:ext cx="31473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---William McDonough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    Cradle to Cradle, 2002</a:t>
            </a:r>
            <a:endParaRPr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 title="2017 UHM Audit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99475" cy="48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294775" y="1722450"/>
            <a:ext cx="1380300" cy="16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 TON OF TRASH</a:t>
            </a:r>
            <a:endParaRPr sz="3000"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175" y="688500"/>
            <a:ext cx="4991225" cy="41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6910550" y="2143500"/>
            <a:ext cx="214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70 TONS OF UPSTREAM WASTE</a:t>
            </a:r>
            <a:endParaRPr b="1" sz="30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625" y="780950"/>
            <a:ext cx="653275" cy="112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712" y="2227148"/>
            <a:ext cx="1120550" cy="112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5625" y="3552847"/>
            <a:ext cx="988750" cy="98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5450" y="2227148"/>
            <a:ext cx="988750" cy="9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389152" y="84600"/>
            <a:ext cx="22842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Problem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963"/>
            <a:ext cx="6381376" cy="48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6489725" y="153975"/>
            <a:ext cx="2436300" cy="18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PROACTIVE/UPSTREAM</a:t>
            </a:r>
            <a:endParaRPr b="1" sz="32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5550575" y="2246875"/>
            <a:ext cx="431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REACTIVE/</a:t>
            </a:r>
            <a:endParaRPr b="1" sz="32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DOWNSTREAM</a:t>
            </a:r>
            <a:endParaRPr b="1" sz="3200">
              <a:solidFill>
                <a:srgbClr val="E691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Google Shape;166;p27"/>
          <p:cNvCxnSpPr/>
          <p:nvPr/>
        </p:nvCxnSpPr>
        <p:spPr>
          <a:xfrm flipH="1">
            <a:off x="-21600" y="2348350"/>
            <a:ext cx="9187200" cy="20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176350" y="1235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Production, Use and Disposal of Goods &amp; Food = 42% of GHG Emissions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21054" l="0" r="0" t="0"/>
          <a:stretch/>
        </p:blipFill>
        <p:spPr>
          <a:xfrm>
            <a:off x="1012950" y="1502450"/>
            <a:ext cx="7684000" cy="34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1108200"/>
            <a:ext cx="8520600" cy="29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 By 2040 </a:t>
            </a:r>
            <a:r>
              <a:rPr lang="en" sz="4800"/>
              <a:t>“the atmosphere will</a:t>
            </a:r>
            <a:r>
              <a:rPr lang="en" sz="4800">
                <a:solidFill>
                  <a:srgbClr val="E69138"/>
                </a:solidFill>
              </a:rPr>
              <a:t> </a:t>
            </a:r>
            <a:r>
              <a:rPr lang="en" sz="4800">
                <a:solidFill>
                  <a:srgbClr val="FFFFFF"/>
                </a:solidFill>
              </a:rPr>
              <a:t>warm up by as much as 2.7 degrees</a:t>
            </a:r>
            <a:r>
              <a:rPr lang="en" sz="4800">
                <a:solidFill>
                  <a:schemeClr val="accent4"/>
                </a:solidFill>
              </a:rPr>
              <a:t> </a:t>
            </a:r>
            <a:r>
              <a:rPr lang="en" sz="4800"/>
              <a:t>above pre-industrial levels, </a:t>
            </a:r>
            <a:r>
              <a:rPr lang="en" sz="4800">
                <a:solidFill>
                  <a:srgbClr val="FFFFFF"/>
                </a:solidFill>
              </a:rPr>
              <a:t>inundating coastlines and intensifying droughts and poverty.</a:t>
            </a:r>
            <a:r>
              <a:rPr lang="en" sz="4800"/>
              <a:t>”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225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UH Executive Sustainability Policy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156000" y="1114050"/>
            <a:ext cx="8832000" cy="3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1.    Commit to </a:t>
            </a:r>
            <a:r>
              <a:rPr b="1" lang="en" sz="2400"/>
              <a:t>minimize greenhouse emissions </a:t>
            </a:r>
            <a:r>
              <a:rPr lang="en" sz="2400"/>
              <a:t>and become carbon neutral by </a:t>
            </a:r>
            <a:r>
              <a:rPr b="1" lang="en" sz="2400"/>
              <a:t>2050…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	6.  </a:t>
            </a:r>
            <a:r>
              <a:rPr b="1" lang="en" sz="2400"/>
              <a:t>  Establish metrics and reporting</a:t>
            </a:r>
            <a:r>
              <a:rPr lang="en" sz="2400"/>
              <a:t> mechanisms to track total solid </a:t>
            </a:r>
            <a:r>
              <a:rPr b="1" lang="en" sz="2400"/>
              <a:t>waste </a:t>
            </a:r>
            <a:r>
              <a:rPr lang="en" sz="2400"/>
              <a:t>generated, waste source reduction, recycling, re-use of materials, green waste, food waste, electronic waste, use of single use plastics and bioconversion…..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	12.    Establish a </a:t>
            </a:r>
            <a:r>
              <a:rPr b="1" lang="en" sz="2400"/>
              <a:t>Green Purchasing Policy….</a:t>
            </a:r>
            <a:endParaRPr b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waste audit?</a:t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86" y="1536275"/>
            <a:ext cx="8869025" cy="28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b="0" l="0" r="0" t="13755"/>
          <a:stretch/>
        </p:blipFill>
        <p:spPr>
          <a:xfrm>
            <a:off x="706325" y="450074"/>
            <a:ext cx="3833499" cy="424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 rotWithShape="1">
          <a:blip r:embed="rId4">
            <a:alphaModFix/>
          </a:blip>
          <a:srcRect b="17498" l="0" r="0" t="0"/>
          <a:stretch/>
        </p:blipFill>
        <p:spPr>
          <a:xfrm>
            <a:off x="4737450" y="450075"/>
            <a:ext cx="3616048" cy="424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75" y="430325"/>
            <a:ext cx="7371850" cy="414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